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9" r:id="rId2"/>
    <p:sldId id="256" r:id="rId3"/>
    <p:sldId id="257" r:id="rId4"/>
    <p:sldId id="278" r:id="rId5"/>
    <p:sldId id="259" r:id="rId6"/>
    <p:sldId id="260" r:id="rId7"/>
    <p:sldId id="266" r:id="rId8"/>
    <p:sldId id="261" r:id="rId9"/>
    <p:sldId id="262" r:id="rId10"/>
    <p:sldId id="267" r:id="rId11"/>
    <p:sldId id="263" r:id="rId12"/>
    <p:sldId id="264" r:id="rId13"/>
    <p:sldId id="26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2D6B3E9-1505-4A0A-B185-986D75C92ECE}" type="datetimeFigureOut">
              <a:rPr lang="ru-RU" smtClean="0"/>
              <a:t>31.05.2023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FBB6450-29AF-4B7A-B46E-1BB619F1EF6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55576" y="764704"/>
            <a:ext cx="7769727" cy="554461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 ДОШКОЛЬНОЕ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№ 7 «КОЛОКОЛЬЧИК» 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0070C0"/>
                </a:solidFill>
                <a:effectLst/>
              </a:rPr>
              <a:t>федеральная образовательная программа </a:t>
            </a:r>
            <a:r>
              <a:rPr lang="ru-RU" dirty="0">
                <a:solidFill>
                  <a:srgbClr val="0070C0"/>
                </a:solidFill>
                <a:effectLst/>
              </a:rPr>
              <a:t>дошкольного </a:t>
            </a:r>
            <a:r>
              <a:rPr lang="ru-RU" dirty="0" smtClean="0">
                <a:solidFill>
                  <a:srgbClr val="0070C0"/>
                </a:solidFill>
                <a:effectLst/>
              </a:rPr>
              <a:t>образования (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до)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МАДОУ д/с № 7 «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Колокольчик»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Киселева Светлана Сергеевна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1412776"/>
            <a:ext cx="592150" cy="6749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837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836712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В программу включены произведения искусства, </a:t>
            </a:r>
            <a:r>
              <a:rPr lang="ru-RU" sz="2000" dirty="0" smtClean="0"/>
              <a:t>которые рекомендуют использовать в образовательном процессе дошкольников. Их можно использовать для самостоятельного или совместного просмотра, бесед и обсуждения с взрослыми в зависимости от возраста ребенка.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Для детей подготовительной группы рекомендованы, например, музыкальные произведения:  </a:t>
            </a:r>
            <a:r>
              <a:rPr lang="ru-RU" sz="2000" dirty="0" smtClean="0"/>
              <a:t>М. Глинка «Детская полька», С. Прокофьев «Марш», В. Моцарт «Колыбельная», П. Чайковский «Болезнь куклы», «Похороны куклы», «Новая кукла», «Камаринская», цикл «Времена года» А. Вивальди и др. </a:t>
            </a:r>
          </a:p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Для развития слуха и голоса ребенка – исполнение русских народных песен. 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>
                <a:solidFill>
                  <a:srgbClr val="C00000"/>
                </a:solidFill>
              </a:rPr>
              <a:t>В программе также представлен примерный перечень произведений изобразительного искусства</a:t>
            </a:r>
            <a:r>
              <a:rPr lang="ru-RU" sz="2000" dirty="0" smtClean="0"/>
              <a:t>. Среди них: «Клубника», «Персики», «Сирень в корзине» П. </a:t>
            </a:r>
            <a:r>
              <a:rPr lang="ru-RU" sz="2000" dirty="0" err="1" smtClean="0"/>
              <a:t>Кончаловского</a:t>
            </a:r>
            <a:r>
              <a:rPr lang="ru-RU" sz="2000" dirty="0" smtClean="0"/>
              <a:t>; «Яблоки на красном фоне» Н.С. Петрова-Водкина, картины Ильи Репина и Исаака Левитана, Караваджо, </a:t>
            </a:r>
            <a:r>
              <a:rPr lang="ru-RU" sz="2000" dirty="0" err="1" smtClean="0"/>
              <a:t>Барбера</a:t>
            </a:r>
            <a:r>
              <a:rPr lang="ru-RU" sz="2000" dirty="0" smtClean="0"/>
              <a:t>  и других.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75687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620688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Федеральная программа должна расширить представления детей </a:t>
            </a:r>
            <a:r>
              <a:rPr lang="ru-RU" sz="2800" b="1" dirty="0">
                <a:solidFill>
                  <a:srgbClr val="C00000"/>
                </a:solidFill>
              </a:rPr>
              <a:t>о государственных праздниках и вызвать интерес к событиям, которые происходят в России. </a:t>
            </a:r>
            <a:endParaRPr lang="ru-RU" sz="2800" b="1" dirty="0" smtClean="0">
              <a:solidFill>
                <a:srgbClr val="C00000"/>
              </a:solidFill>
            </a:endParaRPr>
          </a:p>
          <a:p>
            <a:pPr algn="just"/>
            <a:r>
              <a:rPr lang="ru-RU" sz="2800" b="1" dirty="0"/>
              <a:t>	</a:t>
            </a:r>
            <a:r>
              <a:rPr lang="ru-RU" sz="2800" b="1" dirty="0" smtClean="0">
                <a:solidFill>
                  <a:srgbClr val="C00000"/>
                </a:solidFill>
              </a:rPr>
              <a:t>Воспитательная </a:t>
            </a:r>
            <a:r>
              <a:rPr lang="ru-RU" sz="2800" b="1" dirty="0">
                <a:solidFill>
                  <a:srgbClr val="C00000"/>
                </a:solidFill>
              </a:rPr>
              <a:t>деятельность должна развивать у детей чувство гордости за достижения страны в различных областях: </a:t>
            </a:r>
            <a:r>
              <a:rPr lang="ru-RU" sz="2800" b="1" i="1" dirty="0"/>
              <a:t>спорте, искусстве, науке и т.д. </a:t>
            </a:r>
            <a:endParaRPr lang="ru-RU" sz="2800" dirty="0"/>
          </a:p>
          <a:p>
            <a:pPr algn="just"/>
            <a:r>
              <a:rPr lang="ru-RU" sz="2800" dirty="0" smtClean="0"/>
              <a:t>	Воспитатели</a:t>
            </a:r>
            <a:r>
              <a:rPr lang="ru-RU" sz="2800" dirty="0"/>
              <a:t>, реализующие ФОП, будут </a:t>
            </a:r>
            <a:r>
              <a:rPr lang="ru-RU" sz="2800" b="1" dirty="0">
                <a:solidFill>
                  <a:srgbClr val="C00000"/>
                </a:solidFill>
              </a:rPr>
              <a:t>знакомить детей с признаками и характеристиками страны, адаптируя материал под возрастные особенности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82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07823" y="1340768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Выпускники ДОУ должны усвоить, </a:t>
            </a:r>
            <a:endParaRPr lang="ru-RU" sz="3200" dirty="0" smtClean="0">
              <a:solidFill>
                <a:srgbClr val="C0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C00000"/>
                </a:solidFill>
              </a:rPr>
              <a:t>что </a:t>
            </a:r>
            <a:r>
              <a:rPr lang="ru-RU" sz="3200" b="1" dirty="0">
                <a:solidFill>
                  <a:srgbClr val="C00000"/>
                </a:solidFill>
              </a:rPr>
              <a:t>Россия - это самая большая страна в мире, уметь показывать ее на глобусе и на карте, знать столицу и иметь знания об административном центре своего региона и о регионе в целом. </a:t>
            </a:r>
          </a:p>
        </p:txBody>
      </p:sp>
    </p:spTree>
    <p:extLst>
      <p:ext uri="{BB962C8B-B14F-4D97-AF65-F5344CB8AC3E}">
        <p14:creationId xmlns:p14="http://schemas.microsoft.com/office/powerpoint/2010/main" val="1127721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1268760"/>
            <a:ext cx="8136904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В документе есть </a:t>
            </a:r>
            <a:r>
              <a:rPr lang="ru-RU" sz="3200" dirty="0" smtClean="0">
                <a:solidFill>
                  <a:srgbClr val="C00000"/>
                </a:solidFill>
              </a:rPr>
              <a:t>перечень анимационных и кинематографических произведений </a:t>
            </a:r>
            <a:r>
              <a:rPr lang="ru-RU" sz="3200" dirty="0" smtClean="0"/>
              <a:t>как российских, так и иностранных</a:t>
            </a:r>
            <a:r>
              <a:rPr lang="ru-RU" sz="3200" dirty="0" smtClean="0">
                <a:solidFill>
                  <a:srgbClr val="C00000"/>
                </a:solidFill>
              </a:rPr>
              <a:t>. </a:t>
            </a:r>
            <a:r>
              <a:rPr lang="ru-RU" sz="3200" dirty="0" smtClean="0"/>
              <a:t>Минпросвещения рекомендует их </a:t>
            </a:r>
            <a:r>
              <a:rPr lang="ru-RU" sz="3200" u="sng" dirty="0" smtClean="0">
                <a:solidFill>
                  <a:srgbClr val="C00000"/>
                </a:solidFill>
              </a:rPr>
              <a:t>использовать в образовательном процессе </a:t>
            </a:r>
            <a:r>
              <a:rPr lang="ru-RU" sz="3200" dirty="0" smtClean="0"/>
              <a:t>как иллюстрации, а также для расширения кругозора детей и эмоционального опыта.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0763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/>
              <a:t>Программа состоит из трех разделов: </a:t>
            </a:r>
            <a:br>
              <a:rPr lang="ru-RU" sz="2800" b="1" dirty="0" smtClean="0"/>
            </a:br>
            <a:r>
              <a:rPr lang="ru-RU" sz="2800" dirty="0" smtClean="0"/>
              <a:t>целевого, содержательного ‎и организационного;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700" dirty="0" smtClean="0"/>
              <a:t>а также содержит в себе:</a:t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b="1" dirty="0"/>
              <a:t>учебно-методические документы:</a:t>
            </a:r>
            <a:r>
              <a:rPr lang="ru-RU" sz="2700" dirty="0"/>
              <a:t> </a:t>
            </a:r>
            <a:br>
              <a:rPr lang="ru-RU" sz="2700" dirty="0"/>
            </a:br>
            <a:r>
              <a:rPr lang="ru-RU" sz="2700" b="1" i="1" dirty="0"/>
              <a:t>-</a:t>
            </a:r>
            <a:r>
              <a:rPr lang="ru-RU" sz="2700" b="1" i="1" dirty="0">
                <a:solidFill>
                  <a:srgbClr val="C00000"/>
                </a:solidFill>
              </a:rPr>
              <a:t>федеральную рабочую программу образования; </a:t>
            </a:r>
            <a:r>
              <a:rPr lang="ru-RU" sz="2700" b="1" i="1" dirty="0" smtClean="0">
                <a:solidFill>
                  <a:srgbClr val="C00000"/>
                </a:solidFill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b="1" i="1" dirty="0" smtClean="0">
                <a:solidFill>
                  <a:srgbClr val="C00000"/>
                </a:solidFill>
              </a:rPr>
              <a:t> </a:t>
            </a: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i="1" dirty="0">
                <a:solidFill>
                  <a:srgbClr val="C00000"/>
                </a:solidFill>
              </a:rPr>
              <a:t>-федеральную рабочую программу воспитания; </a:t>
            </a:r>
            <a:r>
              <a:rPr lang="ru-RU" sz="2700" b="1" i="1" dirty="0" smtClean="0">
                <a:solidFill>
                  <a:srgbClr val="C00000"/>
                </a:solidFill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i="1" dirty="0">
                <a:solidFill>
                  <a:srgbClr val="C00000"/>
                </a:solidFill>
              </a:rPr>
              <a:t>- программу коррекционно-развивающей работы;  </a:t>
            </a:r>
            <a:r>
              <a:rPr lang="ru-RU" sz="2700" b="1" i="1" dirty="0" smtClean="0">
                <a:solidFill>
                  <a:srgbClr val="C00000"/>
                </a:solidFill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i="1" dirty="0">
                <a:solidFill>
                  <a:srgbClr val="C00000"/>
                </a:solidFill>
              </a:rPr>
              <a:t>-примерный режим и распорядок дня в дошкольной группе;  </a:t>
            </a:r>
            <a:r>
              <a:rPr lang="ru-RU" sz="2700" b="1" i="1" dirty="0" smtClean="0">
                <a:solidFill>
                  <a:srgbClr val="C00000"/>
                </a:solidFill>
              </a:rPr>
              <a:t/>
            </a:r>
            <a:br>
              <a:rPr lang="ru-RU" sz="2700" b="1" i="1" dirty="0" smtClean="0">
                <a:solidFill>
                  <a:srgbClr val="C00000"/>
                </a:solidFill>
              </a:rPr>
            </a:b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b="1" i="1" dirty="0">
                <a:solidFill>
                  <a:srgbClr val="C00000"/>
                </a:solidFill>
              </a:rPr>
              <a:t>-федеральный календарный план воспитательной работы. </a:t>
            </a:r>
            <a:r>
              <a:rPr lang="ru-RU" sz="2700" dirty="0">
                <a:solidFill>
                  <a:srgbClr val="C00000"/>
                </a:solidFill>
              </a:rPr>
              <a:t/>
            </a:r>
            <a:br>
              <a:rPr lang="ru-RU" sz="2700" dirty="0">
                <a:solidFill>
                  <a:srgbClr val="C00000"/>
                </a:solidFill>
              </a:rPr>
            </a:br>
            <a:r>
              <a:rPr lang="ru-RU" sz="2700" dirty="0" smtClean="0"/>
              <a:t/>
            </a:r>
            <a:br>
              <a:rPr lang="ru-RU" sz="2700" dirty="0" smtClean="0"/>
            </a:b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288842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Структура ФОП ДО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1484784"/>
            <a:ext cx="69847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Целевой раздел включает в себя: 	Пояснительную записку. </a:t>
            </a:r>
          </a:p>
          <a:p>
            <a:r>
              <a:rPr lang="ru-RU" sz="2800" dirty="0" smtClean="0"/>
              <a:t>В ней отражены цели и задачи ФОП ДО. </a:t>
            </a:r>
          </a:p>
          <a:p>
            <a:endParaRPr lang="ru-RU" sz="2800" dirty="0" smtClean="0"/>
          </a:p>
          <a:p>
            <a:r>
              <a:rPr lang="ru-RU" sz="2800" dirty="0"/>
              <a:t>	</a:t>
            </a:r>
            <a:r>
              <a:rPr lang="ru-RU" sz="2800" b="1" dirty="0" smtClean="0">
                <a:solidFill>
                  <a:srgbClr val="C00000"/>
                </a:solidFill>
              </a:rPr>
              <a:t>ЦЕЛЬ ФОП ДО - всестороннее развитие ребенка и его воспитание в период дошкольного детства</a:t>
            </a:r>
            <a:r>
              <a:rPr lang="ru-RU" sz="2800" b="1" dirty="0" smtClean="0"/>
              <a:t>. </a:t>
            </a:r>
          </a:p>
          <a:p>
            <a:r>
              <a:rPr lang="ru-RU" sz="2800" dirty="0"/>
              <a:t>	</a:t>
            </a:r>
            <a:r>
              <a:rPr lang="ru-RU" sz="2800" i="1" dirty="0" smtClean="0"/>
              <a:t>Акцент в формулировке цели сделан на духовно-нравственных ценностях, исторических и национально-культурных традициях. 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2200340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ЗАДАЧИ ФОП ДО </a:t>
            </a:r>
            <a:br>
              <a:rPr lang="ru-RU" b="1" dirty="0" smtClean="0">
                <a:solidFill>
                  <a:srgbClr val="C00000"/>
                </a:solidFill>
              </a:rPr>
            </a:b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628800"/>
            <a:ext cx="878497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1. </a:t>
            </a:r>
            <a:r>
              <a:rPr lang="ru-RU" sz="2000" dirty="0"/>
              <a:t>О</a:t>
            </a:r>
            <a:r>
              <a:rPr lang="ru-RU" sz="2000" dirty="0" smtClean="0"/>
              <a:t>беспечить единые для РФ содержание дошкольного образования и планируемые результаты освоения ОП ДО. </a:t>
            </a:r>
          </a:p>
          <a:p>
            <a:endParaRPr lang="ru-RU" sz="2000" dirty="0" smtClean="0"/>
          </a:p>
          <a:p>
            <a:r>
              <a:rPr lang="ru-RU" sz="2000" dirty="0" smtClean="0"/>
              <a:t>2. Обеспечить динамику развития э социальных, нравственных, патриотических, эстетических, интеллектуальных, физических качеств и способностей ребенка, его инициативности, самостоятельности и ответственности.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610555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764705"/>
            <a:ext cx="8064896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	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</a:t>
            </a:r>
            <a:r>
              <a:rPr lang="ru-RU" sz="2800" b="1" dirty="0" smtClean="0">
                <a:solidFill>
                  <a:srgbClr val="C00000"/>
                </a:solidFill>
              </a:rPr>
              <a:t>, представленные в виде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целевых ориентиров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sz="3200" dirty="0" smtClean="0"/>
              <a:t> </a:t>
            </a:r>
            <a:r>
              <a:rPr lang="ru-RU" sz="3200" i="1" dirty="0" smtClean="0"/>
              <a:t>Это изложено по-новому в сравнении с ПООП. </a:t>
            </a:r>
          </a:p>
          <a:p>
            <a:r>
              <a:rPr lang="ru-RU" sz="3200" dirty="0" smtClean="0"/>
              <a:t>	</a:t>
            </a:r>
          </a:p>
          <a:p>
            <a:r>
              <a:rPr lang="ru-RU" sz="3200" b="1" dirty="0">
                <a:solidFill>
                  <a:srgbClr val="C00000"/>
                </a:solidFill>
              </a:rPr>
              <a:t>	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диагностика достижения планируемых образовательных результатов</a:t>
            </a:r>
            <a:r>
              <a:rPr lang="ru-RU" sz="3200" dirty="0" smtClean="0"/>
              <a:t>. </a:t>
            </a:r>
          </a:p>
          <a:p>
            <a:r>
              <a:rPr lang="ru-RU" sz="3200" i="1" dirty="0" smtClean="0"/>
              <a:t>В предыдущей программе акцент был в </a:t>
            </a:r>
            <a:r>
              <a:rPr lang="ru-RU" sz="3200" i="1" u="sng" dirty="0" smtClean="0"/>
              <a:t>развивающем оценивании качества образовательной деятельности</a:t>
            </a:r>
            <a:r>
              <a:rPr lang="ru-RU" sz="3200" dirty="0" smtClean="0"/>
              <a:t>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1664952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Содержательный раздел. </a:t>
            </a:r>
            <a:b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1412776"/>
            <a:ext cx="813690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Включает в себя 3 части: </a:t>
            </a:r>
          </a:p>
          <a:p>
            <a:r>
              <a:rPr lang="ru-RU" sz="3200" dirty="0" smtClean="0"/>
              <a:t>- </a:t>
            </a:r>
            <a:r>
              <a:rPr lang="ru-RU" sz="3200" b="1" dirty="0" smtClean="0">
                <a:solidFill>
                  <a:srgbClr val="C00000"/>
                </a:solidFill>
              </a:rPr>
              <a:t>Федеральную рабочую программу образования; </a:t>
            </a:r>
          </a:p>
          <a:p>
            <a:r>
              <a:rPr lang="ru-RU" sz="3200" dirty="0" smtClean="0"/>
              <a:t>- </a:t>
            </a:r>
            <a:r>
              <a:rPr lang="ru-RU" sz="3200" b="1" dirty="0" smtClean="0">
                <a:solidFill>
                  <a:srgbClr val="C00000"/>
                </a:solidFill>
              </a:rPr>
              <a:t>Федеральную рабочую программу воспитания</a:t>
            </a:r>
            <a:r>
              <a:rPr lang="ru-RU" sz="3200" dirty="0" smtClean="0"/>
              <a:t>; </a:t>
            </a:r>
          </a:p>
          <a:p>
            <a:r>
              <a:rPr lang="ru-RU" sz="3200" dirty="0" smtClean="0"/>
              <a:t>- </a:t>
            </a:r>
            <a:r>
              <a:rPr lang="ru-RU" sz="3200" b="1" dirty="0" smtClean="0">
                <a:solidFill>
                  <a:srgbClr val="C00000"/>
                </a:solidFill>
              </a:rPr>
              <a:t>Программу коррекционно-развивающей работы. </a:t>
            </a:r>
            <a:endParaRPr lang="ru-RU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8506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Рабочая программа образования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96752"/>
            <a:ext cx="84249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Рабочей программы образования ранее не было в ПООП. Это новый раздел. </a:t>
            </a:r>
          </a:p>
          <a:p>
            <a:r>
              <a:rPr lang="ru-RU" sz="3200" dirty="0" smtClean="0"/>
              <a:t>	Он состоит из:</a:t>
            </a:r>
          </a:p>
          <a:p>
            <a:r>
              <a:rPr lang="ru-RU" sz="3200" dirty="0" smtClean="0"/>
              <a:t>- пояснительной записки, </a:t>
            </a:r>
          </a:p>
          <a:p>
            <a:r>
              <a:rPr lang="ru-RU" sz="3200" dirty="0" smtClean="0"/>
              <a:t>- описания задач и содержания образования, </a:t>
            </a:r>
          </a:p>
          <a:p>
            <a:r>
              <a:rPr lang="ru-RU" sz="3200" dirty="0" smtClean="0"/>
              <a:t>- примерного списка литературных, музыкальных, художественных и кинематографических произведений для реализации программы.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20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167" t="23333" r="14144" b="27500"/>
          <a:stretch/>
        </p:blipFill>
        <p:spPr bwMode="auto">
          <a:xfrm>
            <a:off x="827584" y="764704"/>
            <a:ext cx="7619277" cy="482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7331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32656"/>
            <a:ext cx="813690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	</a:t>
            </a:r>
            <a:r>
              <a:rPr lang="ru-RU" sz="3200" b="1" dirty="0" smtClean="0">
                <a:solidFill>
                  <a:srgbClr val="C00000"/>
                </a:solidFill>
              </a:rPr>
              <a:t>В федеральной рабочей программе описывают задачи и содержание образования по образовательным областям </a:t>
            </a:r>
            <a:r>
              <a:rPr lang="ru-RU" sz="3200" i="1" dirty="0" smtClean="0"/>
              <a:t>для воспитанников разных возрастов от рождения до 7-8 лет.</a:t>
            </a:r>
            <a:r>
              <a:rPr lang="ru-RU" sz="3200" dirty="0" smtClean="0"/>
              <a:t> </a:t>
            </a:r>
          </a:p>
          <a:p>
            <a:r>
              <a:rPr lang="ru-RU" sz="3200" dirty="0" smtClean="0"/>
              <a:t>	</a:t>
            </a:r>
            <a:r>
              <a:rPr lang="ru-RU" sz="3200" b="1" dirty="0" smtClean="0">
                <a:solidFill>
                  <a:srgbClr val="C00000"/>
                </a:solidFill>
              </a:rPr>
              <a:t>Федеральная рабочая программа воспитания в ФОП ДО дублирует текст Примерной программы воспитания</a:t>
            </a:r>
            <a:r>
              <a:rPr lang="ru-RU" sz="3200" dirty="0" smtClean="0"/>
              <a:t>, </a:t>
            </a:r>
            <a:r>
              <a:rPr lang="ru-RU" sz="3200" i="1" dirty="0" smtClean="0"/>
              <a:t>которую разработал Институт изучения детства, семьи и воспитания РАО (примерная рабочая программа воспитания от 01.07.2021 № 2/21). </a:t>
            </a:r>
            <a:endParaRPr lang="ru-RU" sz="3200" i="1" dirty="0"/>
          </a:p>
        </p:txBody>
      </p:sp>
    </p:spTree>
    <p:extLst>
      <p:ext uri="{BB962C8B-B14F-4D97-AF65-F5344CB8AC3E}">
        <p14:creationId xmlns:p14="http://schemas.microsoft.com/office/powerpoint/2010/main" val="21742222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965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Федеральная рабочая программа воспитания в ФОП ДО </a:t>
            </a:r>
            <a:b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66843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По своей структуре она состоит из 4 частей: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1ч. Пояснительная записка</a:t>
            </a:r>
            <a:r>
              <a:rPr lang="ru-RU" sz="2400" dirty="0" smtClean="0"/>
              <a:t>, </a:t>
            </a:r>
            <a:r>
              <a:rPr lang="ru-RU" sz="2400" i="1" dirty="0" smtClean="0"/>
              <a:t>где представлены основные сведения о программе и разъясняются термины и понятия</a:t>
            </a:r>
            <a:r>
              <a:rPr lang="ru-RU" sz="2400" dirty="0" smtClean="0"/>
              <a:t>;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2ч. Целевой раздел,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i="1" dirty="0" smtClean="0"/>
              <a:t>в котором изложены цели и задачи реализации программы, требования к планируемым результатам освоения рабочей программы воспитания;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3ч. Содержательный раздел</a:t>
            </a:r>
            <a:r>
              <a:rPr lang="ru-RU" sz="2400" dirty="0" smtClean="0">
                <a:solidFill>
                  <a:srgbClr val="C00000"/>
                </a:solidFill>
              </a:rPr>
              <a:t>, </a:t>
            </a:r>
            <a:r>
              <a:rPr lang="ru-RU" sz="2400" i="1" dirty="0" smtClean="0"/>
              <a:t>где представлено содержание воспитательной работы, особенности ее реализации</a:t>
            </a:r>
            <a:r>
              <a:rPr lang="ru-RU" sz="2400" dirty="0" smtClean="0"/>
              <a:t>; </a:t>
            </a:r>
          </a:p>
          <a:p>
            <a:pPr algn="just"/>
            <a:r>
              <a:rPr lang="ru-RU" sz="2400" b="1" dirty="0" smtClean="0">
                <a:solidFill>
                  <a:srgbClr val="C00000"/>
                </a:solidFill>
              </a:rPr>
              <a:t>4ч. Организационный раздел </a:t>
            </a:r>
            <a:r>
              <a:rPr lang="ru-RU" sz="2400" dirty="0" smtClean="0"/>
              <a:t>- </a:t>
            </a:r>
            <a:r>
              <a:rPr lang="ru-RU" sz="2400" i="1" dirty="0" smtClean="0"/>
              <a:t>в нем представлены требования к </a:t>
            </a:r>
            <a:r>
              <a:rPr lang="ru-RU" sz="2400" i="1" u="sng" dirty="0" smtClean="0"/>
              <a:t>условиям реализации программы воспитания: кадровым, нормативно-методическим, финансовым и другим ресурсам. </a:t>
            </a:r>
            <a:endParaRPr lang="ru-RU" sz="2400" i="1" u="sng" dirty="0"/>
          </a:p>
        </p:txBody>
      </p:sp>
    </p:spTree>
    <p:extLst>
      <p:ext uri="{BB962C8B-B14F-4D97-AF65-F5344CB8AC3E}">
        <p14:creationId xmlns:p14="http://schemas.microsoft.com/office/powerpoint/2010/main" val="3547189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программу коррекционно-развивающей работы входит: </a:t>
            </a:r>
            <a:b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556791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</a:t>
            </a:r>
            <a:r>
              <a:rPr lang="ru-RU" sz="2400" dirty="0" smtClean="0"/>
              <a:t>план диагностических и коррекционно-развивающих мероприятий; </a:t>
            </a:r>
          </a:p>
          <a:p>
            <a:endParaRPr lang="ru-RU" sz="2400" dirty="0" smtClean="0"/>
          </a:p>
          <a:p>
            <a:r>
              <a:rPr lang="ru-RU" sz="2400" dirty="0" smtClean="0"/>
              <a:t>-рабочие программы коррекционно-развивающей работы с детьми с разными образовательными потребностями. </a:t>
            </a:r>
          </a:p>
          <a:p>
            <a:endParaRPr lang="ru-RU" sz="2400" dirty="0" smtClean="0"/>
          </a:p>
          <a:p>
            <a:r>
              <a:rPr lang="ru-RU" sz="2400" b="1" dirty="0" smtClean="0">
                <a:solidFill>
                  <a:srgbClr val="C00000"/>
                </a:solidFill>
              </a:rPr>
              <a:t>Содержание коррекционной работы представлено по нескольким направлениям: </a:t>
            </a:r>
          </a:p>
          <a:p>
            <a:r>
              <a:rPr lang="ru-RU" sz="2400" dirty="0" smtClean="0"/>
              <a:t> диагностическое,  коррекционно-развивающее,  </a:t>
            </a:r>
          </a:p>
          <a:p>
            <a:r>
              <a:rPr lang="ru-RU" sz="2400" dirty="0" smtClean="0"/>
              <a:t>консультативное,    информационно-просветительское.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54344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9996" y="197768"/>
            <a:ext cx="8229600" cy="92697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Организационный раздел ФОП ДО 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77547"/>
            <a:ext cx="864096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описывает условия реализации программы</a:t>
            </a:r>
            <a:r>
              <a:rPr lang="ru-RU" sz="2800" dirty="0" smtClean="0"/>
              <a:t>. </a:t>
            </a:r>
          </a:p>
          <a:p>
            <a:r>
              <a:rPr lang="ru-RU" sz="2800" dirty="0" smtClean="0"/>
              <a:t>Список значительно сократили в сравнении с ПООП. </a:t>
            </a:r>
          </a:p>
          <a:p>
            <a:r>
              <a:rPr lang="ru-RU" sz="2400" b="1" i="1" dirty="0" smtClean="0"/>
              <a:t>Было 5 групп условий, осталось только 2 условия :</a:t>
            </a:r>
          </a:p>
          <a:p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sz="2800" dirty="0" smtClean="0"/>
              <a:t>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психолого-педагогические и </a:t>
            </a:r>
          </a:p>
          <a:p>
            <a:pPr marL="457200" indent="-457200">
              <a:buFontTx/>
              <a:buChar char="-"/>
            </a:pP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кадровые. </a:t>
            </a:r>
          </a:p>
          <a:p>
            <a:pPr algn="just"/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Исключили 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организацию РППС, материально-техническое обеспечение и финансовые условия. </a:t>
            </a:r>
          </a:p>
          <a:p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Также появился </a:t>
            </a:r>
          </a:p>
          <a:p>
            <a:pPr algn="ctr"/>
            <a:r>
              <a:rPr lang="ru-RU" sz="2800" b="1" i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Включен в ФОП ДО –</a:t>
            </a:r>
          </a:p>
          <a:p>
            <a:pPr algn="ctr"/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календарный </a:t>
            </a:r>
            <a:r>
              <a:rPr lang="ru-RU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воспитательной </a:t>
            </a:r>
            <a:r>
              <a:rPr lang="ru-RU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работы. </a:t>
            </a:r>
            <a:endParaRPr lang="ru-RU" sz="2800" b="1" i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800" i="1" dirty="0" smtClean="0"/>
              <a:t>В </a:t>
            </a:r>
            <a:r>
              <a:rPr lang="ru-RU" sz="2800" i="1" dirty="0"/>
              <a:t>ПООП его не было</a:t>
            </a:r>
            <a:r>
              <a:rPr lang="ru-RU" sz="2800" dirty="0"/>
              <a:t>. </a:t>
            </a:r>
          </a:p>
        </p:txBody>
      </p:sp>
    </p:spTree>
    <p:extLst>
      <p:ext uri="{BB962C8B-B14F-4D97-AF65-F5344CB8AC3E}">
        <p14:creationId xmlns:p14="http://schemas.microsoft.com/office/powerpoint/2010/main" val="1639263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3568" y="764704"/>
            <a:ext cx="7848872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b="1" dirty="0" smtClean="0"/>
          </a:p>
          <a:p>
            <a:endParaRPr lang="ru-RU" sz="1400" dirty="0" smtClean="0"/>
          </a:p>
          <a:p>
            <a:r>
              <a:rPr lang="ru-RU" sz="2800" b="1" dirty="0" smtClean="0"/>
              <a:t>ФООП призвана реализовать один из пунктов ФГОС ДО – создать единое образовательное пространство в России</a:t>
            </a:r>
            <a:r>
              <a:rPr lang="ru-RU" sz="2800" dirty="0" smtClean="0"/>
              <a:t>. </a:t>
            </a:r>
          </a:p>
          <a:p>
            <a:endParaRPr lang="ru-RU" sz="2800" dirty="0" smtClean="0"/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В Федеральном законе от 29 декабря 2012 г. № 273-ФЗ «Об образовании» программа названа как федеральная основная образовательная (ФООП), а в приказе Минпросвещения использует название «федеральная образовательная программа» и аббревиатуру ФОП. 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Поэтому можно использовать термины –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 ФООП и ФОП как синонимы.</a:t>
            </a:r>
          </a:p>
          <a:p>
            <a:endParaRPr lang="ru-RU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8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476672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Федеральная образовательная программа </a:t>
            </a:r>
          </a:p>
          <a:p>
            <a:pPr algn="ctr"/>
            <a:endParaRPr lang="ru-RU" sz="24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дошкольного образования (ФОП ДО) - это норматив, который был разработан с целью реализации нескольких функций: 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204864"/>
            <a:ext cx="835292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2000" dirty="0" smtClean="0"/>
              <a:t>создать единое федеральное образовательное пространство для воспитания и развития дошкольников; </a:t>
            </a:r>
          </a:p>
          <a:p>
            <a:pPr marL="342900" indent="-342900">
              <a:buFontTx/>
              <a:buChar char="-"/>
            </a:pP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обеспечить детям и родителям равные и качественные условия дошкольного образования на всей территории России; </a:t>
            </a:r>
          </a:p>
          <a:p>
            <a:pPr marL="342900" indent="-342900">
              <a:buFontTx/>
              <a:buChar char="-"/>
            </a:pP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создать единое ядро содержания дошкольного образования, которое будет приобщать детей к традиционным духовно-нравственным и социокультурным ценностям, а также воспитает в них тягу и любовь к истории и культуре своей страны, малой родины и семьи; </a:t>
            </a:r>
          </a:p>
          <a:p>
            <a:pPr marL="342900" indent="-342900">
              <a:buFontTx/>
              <a:buChar char="-"/>
            </a:pPr>
            <a:endParaRPr lang="ru-RU" sz="2000" dirty="0" smtClean="0"/>
          </a:p>
          <a:p>
            <a:pPr marL="342900" indent="-342900">
              <a:buFontTx/>
              <a:buChar char="-"/>
            </a:pPr>
            <a:r>
              <a:rPr lang="ru-RU" sz="2000" dirty="0" smtClean="0"/>
              <a:t>воспитывать и развивать ребенка с активной гражданской позицией, патриотическими взглядами и ценностями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19971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620688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/>
              <a:t>	</a:t>
            </a:r>
            <a:r>
              <a:rPr lang="ru-RU" sz="3200" b="1" dirty="0" smtClean="0"/>
              <a:t>Детский сад может использовать федеральный документ, чтобы не разрабатывать и не утверждать собственную ООП.</a:t>
            </a:r>
          </a:p>
          <a:p>
            <a:endParaRPr lang="ru-RU" sz="3200" dirty="0" smtClean="0"/>
          </a:p>
          <a:p>
            <a:pPr algn="just"/>
            <a:r>
              <a:rPr lang="ru-RU" sz="3200" dirty="0"/>
              <a:t>	</a:t>
            </a:r>
            <a:r>
              <a:rPr lang="ru-RU" sz="3200" b="1" dirty="0" smtClean="0"/>
              <a:t>Работать ДОО по ФОП ДО нужно                    </a:t>
            </a:r>
            <a:r>
              <a:rPr lang="ru-RU" sz="3200" b="1" dirty="0" smtClean="0">
                <a:solidFill>
                  <a:srgbClr val="C00000"/>
                </a:solidFill>
              </a:rPr>
              <a:t>с 1 сентября 2023 года. </a:t>
            </a:r>
          </a:p>
          <a:p>
            <a:pPr algn="just"/>
            <a:r>
              <a:rPr lang="ru-RU" sz="3200" b="1" dirty="0" smtClean="0"/>
              <a:t>	</a:t>
            </a:r>
            <a:r>
              <a:rPr lang="ru-RU" sz="3200" dirty="0" smtClean="0"/>
              <a:t>Если учреждение не планирует брать в работу готовую федеральную программу, необходимо проверить собственную образовательную программу и привести ее в соответствие с федеральной (ФОП ДО).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75961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548680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По своей сути ФОП ДО заменяет собой ООП ДО. </a:t>
            </a:r>
          </a:p>
          <a:p>
            <a:endParaRPr lang="ru-RU" sz="2800" dirty="0"/>
          </a:p>
          <a:p>
            <a:r>
              <a:rPr lang="ru-RU" sz="2800" dirty="0" smtClean="0"/>
              <a:t>	Эти документы на первый взгляд похожи, однако между ними есть отличия, а у федерального норматива - свои особенности: </a:t>
            </a:r>
          </a:p>
          <a:p>
            <a:r>
              <a:rPr lang="ru-RU" sz="2800" dirty="0" smtClean="0"/>
              <a:t> - прежде всего: </a:t>
            </a:r>
          </a:p>
          <a:p>
            <a:r>
              <a:rPr lang="ru-RU" sz="2800" u="sng" dirty="0" smtClean="0"/>
              <a:t>федеральная программа более детализирована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-  </a:t>
            </a:r>
            <a:r>
              <a:rPr lang="ru-RU" sz="2800" b="1" dirty="0" smtClean="0">
                <a:solidFill>
                  <a:srgbClr val="C00000"/>
                </a:solidFill>
              </a:rPr>
              <a:t>ФОП ДО можно брать за основу целиком при разработке собственной программы. </a:t>
            </a:r>
            <a:endParaRPr lang="ru-RU" sz="2800" dirty="0" smtClean="0"/>
          </a:p>
          <a:p>
            <a:r>
              <a:rPr lang="ru-RU" sz="2800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29743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812899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Главная особенность документа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(ФОП ДО) –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он позволяет объединить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и воспитание дошкольников </a:t>
            </a:r>
          </a:p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один гармоничный процесс.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773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Периодизация психологического  развития ребенка</a:t>
            </a:r>
            <a:r>
              <a:rPr lang="ru-RU" sz="2800" b="1" dirty="0" smtClean="0"/>
              <a:t>. Три возраста:</a:t>
            </a:r>
          </a:p>
          <a:p>
            <a:r>
              <a:rPr lang="ru-RU" sz="2800" dirty="0" smtClean="0"/>
              <a:t>Младенческий – от 0 до 1 года;</a:t>
            </a:r>
          </a:p>
          <a:p>
            <a:r>
              <a:rPr lang="ru-RU" sz="2800" dirty="0" smtClean="0"/>
              <a:t>Ранний – от 1 года до 2 лет;</a:t>
            </a:r>
          </a:p>
          <a:p>
            <a:r>
              <a:rPr lang="ru-RU" sz="2800" dirty="0" smtClean="0"/>
              <a:t>Дошкольный – от 3-х до 7 лет.</a:t>
            </a:r>
          </a:p>
          <a:p>
            <a:r>
              <a:rPr lang="ru-RU" sz="2800" dirty="0" smtClean="0"/>
              <a:t> 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Документ (ФОП ДО) рассчитан на дошкольное воспитания детей разных возрастных групп: 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- с рождения до года </a:t>
            </a:r>
            <a:r>
              <a:rPr lang="ru-RU" sz="2800" b="1" dirty="0" smtClean="0"/>
              <a:t>(от 0 до 1 года - младенческий период);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- от 1 до 3 лет </a:t>
            </a:r>
            <a:r>
              <a:rPr lang="ru-RU" sz="2800" b="1" dirty="0" smtClean="0"/>
              <a:t>(ранний дошкольный период);</a:t>
            </a:r>
          </a:p>
          <a:p>
            <a:r>
              <a:rPr lang="ru-RU" sz="2800" b="1" dirty="0" smtClean="0">
                <a:solidFill>
                  <a:srgbClr val="C00000"/>
                </a:solidFill>
              </a:rPr>
              <a:t>- от 3 до 7 лет </a:t>
            </a:r>
            <a:r>
              <a:rPr lang="ru-RU" sz="2800" b="1" dirty="0" smtClean="0"/>
              <a:t>(дошкольный период). 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27902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4295" y="1052736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b="1" dirty="0" smtClean="0"/>
              <a:t>Еще одна особенность программы </a:t>
            </a:r>
            <a:r>
              <a:rPr lang="ru-RU" sz="3200" dirty="0" smtClean="0"/>
              <a:t>- </a:t>
            </a:r>
            <a:r>
              <a:rPr lang="ru-RU" sz="3200" b="1" dirty="0" smtClean="0">
                <a:solidFill>
                  <a:srgbClr val="C00000"/>
                </a:solidFill>
              </a:rPr>
              <a:t>воспитание патриотических чувств, любви и уважения к Родине. </a:t>
            </a:r>
          </a:p>
          <a:p>
            <a:pPr algn="just"/>
            <a:endParaRPr lang="ru-RU" sz="3200" dirty="0" smtClean="0"/>
          </a:p>
          <a:p>
            <a:pPr algn="just"/>
            <a:r>
              <a:rPr lang="ru-RU" sz="3200" dirty="0" smtClean="0"/>
              <a:t>Также </a:t>
            </a:r>
            <a:r>
              <a:rPr lang="ru-RU" sz="3200" b="1" dirty="0" smtClean="0"/>
              <a:t>в документе сделан акцент </a:t>
            </a:r>
            <a:r>
              <a:rPr lang="ru-RU" sz="3200" b="1" dirty="0" smtClean="0">
                <a:solidFill>
                  <a:srgbClr val="C00000"/>
                </a:solidFill>
              </a:rPr>
              <a:t>на воспитании интернациональных чувств</a:t>
            </a:r>
            <a:r>
              <a:rPr lang="ru-RU" sz="3200" dirty="0" smtClean="0">
                <a:solidFill>
                  <a:srgbClr val="C00000"/>
                </a:solidFill>
              </a:rPr>
              <a:t>: </a:t>
            </a:r>
            <a:r>
              <a:rPr lang="ru-RU" sz="3200" i="1" dirty="0" smtClean="0">
                <a:solidFill>
                  <a:srgbClr val="C00000"/>
                </a:solidFill>
              </a:rPr>
              <a:t>уважение к людям других национальностей, вероисповеданий, к их культуре и традициям. </a:t>
            </a:r>
            <a:endParaRPr lang="ru-RU" sz="3200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37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259</TotalTime>
  <Words>862</Words>
  <Application>Microsoft Office PowerPoint</Application>
  <PresentationFormat>Экран (4:3)</PresentationFormat>
  <Paragraphs>112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«МУНИЦИПАЛЬНОЕ АВТОНОМНОЕ ДОШКОЛЬНОЕ  ОБРАЗОВАТЕЛЬНОЕ УЧРЕЖДЕНИЕ  ДЕТСКИЙ САД № 7 «КОЛОКОЛЬЧИК»    федеральная образовательная программа дошкольного образования (Фоп до)   Материал подготовилА:  Старший воспитатель  МАДОУ д/с № 7 «Колокольчик»  Киселева Светлана Сергеевна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      Программа состоит из трех разделов:  целевого, содержательного ‎и организационного;  а также содержит в себе:  учебно-методические документы:  -федеральную рабочую программу образования;    -федеральную рабочую программу воспитания;   - программу коррекционно-развивающей работы;    -примерный режим и распорядок дня в дошкольной группе;    -федеральный календарный план воспитательной работы.   </vt:lpstr>
      <vt:lpstr>Структура ФОП ДО</vt:lpstr>
      <vt:lpstr>ЗАДАЧИ ФОП ДО  </vt:lpstr>
      <vt:lpstr>Презентация PowerPoint</vt:lpstr>
      <vt:lpstr>Содержательный раздел.  </vt:lpstr>
      <vt:lpstr>Рабочая программа образования</vt:lpstr>
      <vt:lpstr>Презентация PowerPoint</vt:lpstr>
      <vt:lpstr>Федеральная рабочая программа воспитания в ФОП ДО  </vt:lpstr>
      <vt:lpstr>В программу коррекционно-развивающей работы входит:  </vt:lpstr>
      <vt:lpstr>Организационный раздел ФОП ДО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</dc:creator>
  <cp:lastModifiedBy>Светлана</cp:lastModifiedBy>
  <cp:revision>11</cp:revision>
  <dcterms:created xsi:type="dcterms:W3CDTF">2023-01-16T09:55:43Z</dcterms:created>
  <dcterms:modified xsi:type="dcterms:W3CDTF">2023-05-31T08:37:04Z</dcterms:modified>
</cp:coreProperties>
</file>